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5"/>
  </p:notesMasterIdLst>
  <p:sldIdLst>
    <p:sldId id="256" r:id="rId4"/>
    <p:sldId id="307" r:id="rId5"/>
    <p:sldId id="304" r:id="rId6"/>
    <p:sldId id="305" r:id="rId7"/>
    <p:sldId id="306" r:id="rId8"/>
    <p:sldId id="258" r:id="rId9"/>
    <p:sldId id="25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5143500" type="screen16x9"/>
  <p:notesSz cx="6858000" cy="9144000"/>
  <p:embeddedFontLst>
    <p:embeddedFont>
      <p:font typeface="Amatic SC" pitchFamily="2" charset="-79"/>
      <p:regular r:id="rId56"/>
      <p:bold r:id="rId57"/>
    </p:embeddedFont>
    <p:embeddedFont>
      <p:font typeface="Arvo" panose="02000000000000000000" pitchFamily="2" charset="77"/>
      <p:regular r:id="rId58"/>
      <p:bold r:id="rId59"/>
      <p:italic r:id="rId60"/>
      <p:boldItalic r:id="rId61"/>
    </p:embeddedFont>
    <p:embeddedFont>
      <p:font typeface="Bodoni" pitchFamily="2"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Fira Sans Extra Condensed Medium" panose="020B0603050000020004" pitchFamily="34" charset="0"/>
      <p:regular r:id="rId70"/>
      <p:bold r:id="rId71"/>
      <p:italic r:id="rId72"/>
      <p:boldItalic r:id="rId73"/>
    </p:embeddedFont>
    <p:embeddedFont>
      <p:font typeface="Proxima Nova" panose="02000506030000020004" pitchFamily="2" charset="0"/>
      <p:regular r:id="rId74"/>
      <p:bold r:id="rId75"/>
      <p:italic r:id="rId76"/>
      <p:boldItalic r:id="rId77"/>
    </p:embeddedFont>
    <p:embeddedFont>
      <p:font typeface="Proxima Nova Semibold" panose="02000506030000020004" pitchFamily="2" charset="0"/>
      <p:regular r:id="rId78"/>
      <p:bold r:id="rId79"/>
      <p:italic r:id="rId80"/>
      <p:boldItalic r:id="rId81"/>
    </p:embeddedFont>
    <p:embeddedFont>
      <p:font typeface="Quicksand Light" pitchFamily="2" charset="77"/>
      <p:regular r:id="rId82"/>
      <p:bold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bold r:id="rId97"/>
      <p:italic r:id="rId98"/>
      <p:boldItalic r:id="rId99"/>
    </p:embeddedFont>
    <p:embeddedFont>
      <p:font typeface="Ubuntu Medium" panose="020B060403060203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p:cViewPr varScale="1">
        <p:scale>
          <a:sx n="192" d="100"/>
          <a:sy n="192" d="100"/>
        </p:scale>
        <p:origin x="184" y="22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102" Type="http://schemas.openxmlformats.org/officeDocument/2006/relationships/font" Target="fonts/font47.fntdata"/><Relationship Id="rId5" Type="http://schemas.openxmlformats.org/officeDocument/2006/relationships/slide" Target="slides/slide2.xml"/><Relationship Id="rId90" Type="http://schemas.openxmlformats.org/officeDocument/2006/relationships/font" Target="fonts/font35.fntdata"/><Relationship Id="rId95" Type="http://schemas.openxmlformats.org/officeDocument/2006/relationships/font" Target="fonts/font4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font" Target="fonts/font4.fntdata"/><Relationship Id="rId103" Type="http://schemas.openxmlformats.org/officeDocument/2006/relationships/font" Target="fonts/font4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99" Type="http://schemas.openxmlformats.org/officeDocument/2006/relationships/font" Target="fonts/font44.fntdata"/><Relationship Id="rId101"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font" Target="fonts/font42.fntdata"/><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1.fntdata"/><Relationship Id="rId77" Type="http://schemas.openxmlformats.org/officeDocument/2006/relationships/font" Target="fonts/font22.fntdata"/><Relationship Id="rId100" Type="http://schemas.openxmlformats.org/officeDocument/2006/relationships/font" Target="fonts/font45.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font" Target="fonts/font4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42eb61d9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42eb61d9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146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eb61d9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eb61d9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c48d04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c48d04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42eb61d9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42eb61d9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2eb61d9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2eb61d9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7ab7bf3e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7ab7bf3e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05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42eb61d9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42eb61d9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442eb61d9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442eb61d9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afde99e5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4afde99e5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afde99e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afde99e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0cd82c7c1_0_7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90cd82c7c1_0_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0cd82c7c1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0cd82c7c1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0cd82c7c1_0_7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0cd82c7c1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8729d97241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8729d97241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90cd82c7c1_0_10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90cd82c7c1_0_1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90cd82c7c1_0_1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90cd82c7c1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90cd82c7c1_0_1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90cd82c7c1_0_1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90cd82c7c1_0_11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90cd82c7c1_0_1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90cd82c7c1_0_12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90cd82c7c1_0_1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1"/>
        <p:cNvGrpSpPr/>
        <p:nvPr/>
      </p:nvGrpSpPr>
      <p:grpSpPr>
        <a:xfrm>
          <a:off x="0" y="0"/>
          <a:ext cx="0" cy="0"/>
          <a:chOff x="0" y="0"/>
          <a:chExt cx="0" cy="0"/>
        </a:xfrm>
      </p:grpSpPr>
      <p:sp>
        <p:nvSpPr>
          <p:cNvPr id="5882" name="Google Shape;5882;g90cd82c7c1_0_12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3" name="Google Shape;5883;g90cd82c7c1_0_1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90cd82c7c1_0_12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90cd82c7c1_0_1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2"/>
        <p:cNvGrpSpPr/>
        <p:nvPr/>
      </p:nvGrpSpPr>
      <p:grpSpPr>
        <a:xfrm>
          <a:off x="0" y="0"/>
          <a:ext cx="0" cy="0"/>
          <a:chOff x="0" y="0"/>
          <a:chExt cx="0" cy="0"/>
        </a:xfrm>
      </p:grpSpPr>
      <p:sp>
        <p:nvSpPr>
          <p:cNvPr id="6753" name="Google Shape;6753;g90cd82c7c1_0_13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4" name="Google Shape;6754;g90cd82c7c1_0_1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2"/>
        <p:cNvGrpSpPr/>
        <p:nvPr/>
      </p:nvGrpSpPr>
      <p:grpSpPr>
        <a:xfrm>
          <a:off x="0" y="0"/>
          <a:ext cx="0" cy="0"/>
          <a:chOff x="0" y="0"/>
          <a:chExt cx="0" cy="0"/>
        </a:xfrm>
      </p:grpSpPr>
      <p:sp>
        <p:nvSpPr>
          <p:cNvPr id="7373" name="Google Shape;7373;g90cd82c7c1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4" name="Google Shape;7374;g90cd82c7c1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6"/>
        <p:cNvGrpSpPr/>
        <p:nvPr/>
      </p:nvGrpSpPr>
      <p:grpSpPr>
        <a:xfrm>
          <a:off x="0" y="0"/>
          <a:ext cx="0" cy="0"/>
          <a:chOff x="0" y="0"/>
          <a:chExt cx="0" cy="0"/>
        </a:xfrm>
      </p:grpSpPr>
      <p:sp>
        <p:nvSpPr>
          <p:cNvPr id="7967" name="Google Shape;7967;g90cd82c7c1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8" name="Google Shape;7968;g90cd82c7c1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82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7"/>
        <p:cNvGrpSpPr/>
        <p:nvPr/>
      </p:nvGrpSpPr>
      <p:grpSpPr>
        <a:xfrm>
          <a:off x="0" y="0"/>
          <a:ext cx="0" cy="0"/>
          <a:chOff x="0" y="0"/>
          <a:chExt cx="0" cy="0"/>
        </a:xfrm>
      </p:grpSpPr>
      <p:sp>
        <p:nvSpPr>
          <p:cNvPr id="8288" name="Google Shape;8288;g90cd82c7c1_0_14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9" name="Google Shape;8289;g90cd82c7c1_0_1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9412800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2" r:id="rId24"/>
    <p:sldLayoutId id="2147483673" r:id="rId25"/>
    <p:sldLayoutId id="2147483679"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QPl2bYZEjBu5URW5yVSPZDyVoc-Y42kqElvYpUxG3I8/copy"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5.xml"/><Relationship Id="rId1" Type="http://schemas.openxmlformats.org/officeDocument/2006/relationships/slideLayout" Target="../slideLayouts/slideLayout27.xml"/><Relationship Id="rId4" Type="http://schemas.openxmlformats.org/officeDocument/2006/relationships/hyperlink" Target="https://slidesgo.com/faq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36.xml"/><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CI/CD NEDİR?</a:t>
            </a:r>
            <a:endParaRPr i="1" dirty="0"/>
          </a:p>
        </p:txBody>
      </p:sp>
      <p:sp>
        <p:nvSpPr>
          <p:cNvPr id="194" name="Google Shape;194;p32"/>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BASİTÇE</a:t>
            </a:r>
            <a:endParaRPr sz="1800" dirty="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Do you know what helps you make your point clear? Lists like this one:</a:t>
            </a:r>
            <a:br>
              <a:rPr lang="es"/>
            </a:br>
            <a:endParaRPr>
              <a:solidFill>
                <a:schemeClr val="dk2"/>
              </a:solidFill>
            </a:endParaRPr>
          </a:p>
          <a:p>
            <a:pPr marL="457200" lvl="0" indent="0" algn="ctr" rtl="0">
              <a:spcBef>
                <a:spcPts val="0"/>
              </a:spcBef>
              <a:spcAft>
                <a:spcPts val="0"/>
              </a:spcAft>
              <a:buNone/>
            </a:pPr>
            <a:r>
              <a:rPr lang="es" b="1">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marL="0" lvl="0" indent="0" algn="ctr" rtl="0">
              <a:spcBef>
                <a:spcPts val="0"/>
              </a:spcBef>
              <a:spcAft>
                <a:spcPts val="0"/>
              </a:spcAft>
              <a:buNone/>
            </a:pPr>
            <a:endParaRPr/>
          </a:p>
          <a:p>
            <a:pPr marL="0" lvl="0" indent="0" algn="ctr" rtl="0">
              <a:spcBef>
                <a:spcPts val="0"/>
              </a:spcBef>
              <a:spcAft>
                <a:spcPts val="0"/>
              </a:spcAft>
              <a:buNone/>
            </a:pPr>
            <a:r>
              <a:rPr lang="es"/>
              <a:t>And the most important thing: the audience won’t miss the point of your presentation</a:t>
            </a:r>
            <a:endParaRP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The slide title goes here!</a:t>
            </a:r>
            <a:endParaRPr sz="240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11</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4" name="Google Shape;254;p39"/>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6" name="Google Shape;256;p39"/>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b="1"/>
              <a:t>Maybe you need to divide the content</a:t>
            </a:r>
            <a:endParaRPr b="1"/>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12</a:t>
            </a:fld>
            <a:endParaRPr>
              <a:solidFill>
                <a:srgbClr val="B7B7B7"/>
              </a:solidFill>
            </a:endParaRPr>
          </a:p>
        </p:txBody>
      </p:sp>
      <p:sp>
        <p:nvSpPr>
          <p:cNvPr id="263" name="Google Shape;263;p40"/>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86" name="Google Shape;286;p42"/>
          <p:cNvPicPr preferRelativeResize="0"/>
          <p:nvPr/>
        </p:nvPicPr>
        <p:blipFill rotWithShape="1">
          <a:blip r:embed="rId3">
            <a:alphaModFix/>
          </a:blip>
          <a:srcRect l="43512"/>
          <a:stretch/>
        </p:blipFill>
        <p:spPr>
          <a:xfrm>
            <a:off x="5076825" y="0"/>
            <a:ext cx="4067169" cy="5143500"/>
          </a:xfrm>
          <a:prstGeom prst="rect">
            <a:avLst/>
          </a:prstGeom>
          <a:noFill/>
          <a:ln>
            <a:noFill/>
          </a:ln>
        </p:spPr>
      </p:pic>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14</a:t>
            </a:fld>
            <a:endParaRPr sz="1200">
              <a:solidFill>
                <a:srgbClr val="CCCCCC"/>
              </a:solidFill>
              <a:latin typeface="Arvo"/>
              <a:ea typeface="Arvo"/>
              <a:cs typeface="Arvo"/>
              <a:sym typeface="Arv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And here too!</a:t>
            </a:r>
            <a:endParaRPr/>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299" name="Google Shape;299;p44"/>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marL="0" lvl="0" indent="0" algn="l" rtl="0">
              <a:spcBef>
                <a:spcPts val="0"/>
              </a:spcBef>
              <a:spcAft>
                <a:spcPts val="0"/>
              </a:spcAft>
              <a:buNone/>
            </a:pP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17</a:t>
            </a:fld>
            <a:endParaRPr sz="1200">
              <a:solidFill>
                <a:srgbClr val="CCCCCC"/>
              </a:solidFill>
              <a:latin typeface="Arvo"/>
              <a:ea typeface="Arvo"/>
              <a:cs typeface="Arvo"/>
              <a:sym typeface="Arvo"/>
            </a:endParaRPr>
          </a:p>
        </p:txBody>
      </p:sp>
      <p:sp>
        <p:nvSpPr>
          <p:cNvPr id="309" name="Google Shape;309;p45"/>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Because key words are great for catching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Infographics make your idea understandable…</a:t>
            </a:r>
            <a:endParaRPr sz="2400"/>
          </a:p>
        </p:txBody>
      </p:sp>
      <p:sp>
        <p:nvSpPr>
          <p:cNvPr id="315" name="Google Shape;315;p4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18</a:t>
            </a:fld>
            <a:endParaRPr/>
          </a:p>
        </p:txBody>
      </p:sp>
      <p:sp>
        <p:nvSpPr>
          <p:cNvPr id="316" name="Google Shape;316;p46"/>
          <p:cNvSpPr txBox="1"/>
          <p:nvPr/>
        </p:nvSpPr>
        <p:spPr>
          <a:xfrm>
            <a:off x="998300" y="2705600"/>
            <a:ext cx="2073600" cy="7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JUPITER</a:t>
            </a:r>
            <a:endParaRPr sz="1000" b="1">
              <a:solidFill>
                <a:schemeClr val="dk2"/>
              </a:solidFill>
              <a:latin typeface="Ubuntu"/>
              <a:ea typeface="Ubuntu"/>
              <a:cs typeface="Ubuntu"/>
              <a:sym typeface="Ubuntu"/>
            </a:endParaRPr>
          </a:p>
          <a:p>
            <a:pPr marL="0" lvl="0" indent="0" algn="r"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MARS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VENUS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4811806" y="1951813"/>
              <a:ext cx="619281" cy="1023304"/>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4132675" y="1952264"/>
              <a:ext cx="1356907" cy="861599"/>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4435539" y="2092062"/>
              <a:ext cx="751177" cy="433397"/>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4422440" y="2092062"/>
              <a:ext cx="777376" cy="246171"/>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098282" y="2621217"/>
              <a:ext cx="1554074" cy="714574"/>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3401146" y="2761467"/>
              <a:ext cx="751177" cy="435203"/>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3389854" y="2761467"/>
              <a:ext cx="775569" cy="247752"/>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126125" y="3140886"/>
              <a:ext cx="1360295" cy="861599"/>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393306" y="3427710"/>
              <a:ext cx="824353" cy="435203"/>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417697" y="3427710"/>
              <a:ext cx="775569" cy="247752"/>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19</a:t>
            </a:fld>
            <a:endParaRPr sz="1300">
              <a:solidFill>
                <a:schemeClr val="lt1"/>
              </a:solidFill>
              <a:latin typeface="Quicksand Light"/>
              <a:ea typeface="Quicksand Light"/>
              <a:cs typeface="Quicksand Light"/>
              <a:sym typeface="Quicksand Light"/>
            </a:endParaRPr>
          </a:p>
        </p:txBody>
      </p:sp>
      <p:sp>
        <p:nvSpPr>
          <p:cNvPr id="341" name="Google Shape;341;p47"/>
          <p:cNvSpPr txBox="1">
            <a:spLocks noGrp="1"/>
          </p:cNvSpPr>
          <p:nvPr>
            <p:ph type="body" idx="4294967295"/>
          </p:nvPr>
        </p:nvSpPr>
        <p:spPr>
          <a:xfrm>
            <a:off x="5558775" y="1021800"/>
            <a:ext cx="3374400" cy="28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19</a:t>
            </a:fld>
            <a:endParaRPr>
              <a:solidFill>
                <a:srgbClr val="B7B7B7"/>
              </a:solidFill>
            </a:endParaRPr>
          </a:p>
        </p:txBody>
      </p:sp>
      <p:sp>
        <p:nvSpPr>
          <p:cNvPr id="343" name="Google Shape;343;p47"/>
          <p:cNvSpPr txBox="1">
            <a:spLocks noGrp="1"/>
          </p:cNvSpPr>
          <p:nvPr>
            <p:ph type="title" idx="4294967295"/>
          </p:nvPr>
        </p:nvSpPr>
        <p:spPr>
          <a:xfrm>
            <a:off x="365604" y="4237522"/>
            <a:ext cx="35715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If you want to </a:t>
            </a:r>
            <a:r>
              <a:rPr lang="es" sz="1000">
                <a:solidFill>
                  <a:schemeClr val="lt2"/>
                </a:solidFill>
              </a:rPr>
              <a:t>modify this graph</a:t>
            </a:r>
            <a:r>
              <a:rPr lang="es" sz="1000" b="0">
                <a:solidFill>
                  <a:schemeClr val="lt2"/>
                </a:solidFill>
                <a:latin typeface="Ubuntu Light"/>
                <a:ea typeface="Ubuntu Light"/>
                <a:cs typeface="Ubuntu Light"/>
                <a:sym typeface="Ubuntu Light"/>
              </a:rPr>
              <a:t>, click on it, follow the link,</a:t>
            </a:r>
            <a:endParaRPr sz="1000" b="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change the data and replace it</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tr-TR" sz="2700"/>
              <a:t>Yapılan geliştirmeleri, </a:t>
            </a:r>
            <a:r>
              <a:rPr lang="tr-TR" sz="2700" dirty="0"/>
              <a:t>son kullanıcı ile hızlı, güvenilir ve sürdürülebilir şekilde teslim etme pratikleri</a:t>
            </a:r>
            <a:endParaRPr sz="2700" b="1" i="0" dirty="0"/>
          </a:p>
          <a:p>
            <a:pPr marL="0" lvl="0" indent="0" algn="l" rtl="0">
              <a:spcBef>
                <a:spcPts val="0"/>
              </a:spcBef>
              <a:spcAft>
                <a:spcPts val="0"/>
              </a:spcAft>
              <a:buNone/>
            </a:pPr>
            <a:endParaRPr sz="2700" i="0" dirty="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Tree>
    <p:extLst>
      <p:ext uri="{BB962C8B-B14F-4D97-AF65-F5344CB8AC3E}">
        <p14:creationId xmlns:p14="http://schemas.microsoft.com/office/powerpoint/2010/main" val="103032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extLst>
                    <a:ext uri="{9D8B030D-6E8A-4147-A177-3AD203B41FA5}">
                      <a16:colId xmlns:a16="http://schemas.microsoft.com/office/drawing/2014/main" val="20000"/>
                    </a:ext>
                  </a:extLst>
                </a:gridCol>
                <a:gridCol w="1946225">
                  <a:extLst>
                    <a:ext uri="{9D8B030D-6E8A-4147-A177-3AD203B41FA5}">
                      <a16:colId xmlns:a16="http://schemas.microsoft.com/office/drawing/2014/main" val="20001"/>
                    </a:ext>
                  </a:extLst>
                </a:gridCol>
                <a:gridCol w="1922100">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504125">
                <a:tc>
                  <a:txBody>
                    <a:bodyPr/>
                    <a:lstStyle/>
                    <a:p>
                      <a:pPr marL="0" lvl="0" indent="0" algn="l" rtl="0">
                        <a:spcBef>
                          <a:spcPts val="0"/>
                        </a:spcBef>
                        <a:spcAft>
                          <a:spcPts val="0"/>
                        </a:spcAft>
                        <a:buNone/>
                      </a:pPr>
                      <a:endParaRPr sz="1800">
                        <a:solidFill>
                          <a:srgbClr val="666666"/>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9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1"/>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2"/>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1175275" y="569975"/>
            <a:ext cx="66303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 and the same </a:t>
            </a:r>
            <a:r>
              <a:rPr lang="es"/>
              <a:t>goes for</a:t>
            </a:r>
            <a:r>
              <a:rPr lang="es" b="1"/>
              <a:t> tables</a:t>
            </a:r>
            <a:endParaRPr b="1"/>
          </a:p>
        </p:txBody>
      </p:sp>
      <p:sp>
        <p:nvSpPr>
          <p:cNvPr id="350" name="Google Shape;350;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CCCCCC"/>
                </a:solidFill>
              </a:rPr>
              <a:t>20</a:t>
            </a:fld>
            <a:endParaRPr>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9"/>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9"/>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9"/>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9"/>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9"/>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9"/>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9"/>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9"/>
          <p:cNvSpPr/>
          <p:nvPr/>
        </p:nvSpPr>
        <p:spPr>
          <a:xfrm>
            <a:off x="2391440" y="1492918"/>
            <a:ext cx="4237715" cy="2671235"/>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This is a map</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5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timeline always works fine</a:t>
            </a:r>
            <a:endParaRPr/>
          </a:p>
        </p:txBody>
      </p:sp>
      <p:sp>
        <p:nvSpPr>
          <p:cNvPr id="686" name="Google Shape;686;p50"/>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dk1"/>
                </a:solidFill>
                <a:latin typeface="Ubuntu"/>
                <a:ea typeface="Ubuntu"/>
                <a:cs typeface="Ubuntu"/>
                <a:sym typeface="Ubuntu"/>
              </a:rPr>
              <a:t>Saturn is 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22</a:t>
            </a:fld>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t>4,498,300,000</a:t>
            </a:r>
            <a:endParaRPr sz="8200"/>
          </a:p>
        </p:txBody>
      </p:sp>
      <p:sp>
        <p:nvSpPr>
          <p:cNvPr id="702" name="Google Shape;702;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23</a:t>
            </a:fld>
            <a:endParaRPr sz="1200">
              <a:solidFill>
                <a:srgbClr val="CCCCCC"/>
              </a:solidFill>
              <a:latin typeface="Arvo"/>
              <a:ea typeface="Arvo"/>
              <a:cs typeface="Arvo"/>
              <a:sym typeface="Arvo"/>
            </a:endParaRPr>
          </a:p>
        </p:txBody>
      </p:sp>
      <p:sp>
        <p:nvSpPr>
          <p:cNvPr id="703" name="Google Shape;703;p51"/>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24</a:t>
            </a:fld>
            <a:endParaRPr/>
          </a:p>
        </p:txBody>
      </p:sp>
      <p:sp>
        <p:nvSpPr>
          <p:cNvPr id="709" name="Google Shape;709;p52"/>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333,000.00</a:t>
            </a:r>
            <a:endParaRPr/>
          </a:p>
        </p:txBody>
      </p:sp>
      <p:sp>
        <p:nvSpPr>
          <p:cNvPr id="710" name="Google Shape;710;p52"/>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spcBef>
                <a:spcPts val="0"/>
              </a:spcBef>
              <a:spcAft>
                <a:spcPts val="0"/>
              </a:spcAft>
              <a:buNone/>
            </a:pPr>
            <a:endParaRPr/>
          </a:p>
        </p:txBody>
      </p:sp>
      <p:sp>
        <p:nvSpPr>
          <p:cNvPr id="711" name="Google Shape;711;p52"/>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24h 37m 23s</a:t>
            </a:r>
            <a:endParaRPr/>
          </a:p>
        </p:txBody>
      </p:sp>
      <p:sp>
        <p:nvSpPr>
          <p:cNvPr id="712" name="Google Shape;712;p52"/>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386,000 km</a:t>
            </a:r>
            <a:endParaRPr/>
          </a:p>
        </p:txBody>
      </p:sp>
      <p:sp>
        <p:nvSpPr>
          <p:cNvPr id="714" name="Google Shape;714;p52"/>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25</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28" name="Google Shape;728;p53"/>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is only a bit larger than our Moon</a:t>
            </a:r>
            <a:endParaRP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30" name="Google Shape;730;p53"/>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but it’s terribly hot, even hotter than Mercury</a:t>
            </a:r>
            <a:endParaRP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The planet is full of iron oxide dust</a:t>
            </a:r>
            <a:endParaRPr/>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fourth-brightest object in the sky</a:t>
            </a:r>
            <a:endParaRPr/>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SATURN</a:t>
            </a:r>
            <a:endParaRPr/>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Yes, this is the ringed one. It’s a gas giant, composed mostly of hydrogen and helium</a:t>
            </a:r>
            <a:endParaRPr/>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NEPTUNE</a:t>
            </a:r>
            <a:endParaRPr/>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6111750"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5" name="Google Shape;745;p54"/>
          <p:cNvSpPr/>
          <p:nvPr/>
        </p:nvSpPr>
        <p:spPr>
          <a:xfrm>
            <a:off x="3635075"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6111750"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txBox="1"/>
          <p:nvPr/>
        </p:nvSpPr>
        <p:spPr>
          <a:xfrm>
            <a:off x="3711275" y="1081350"/>
            <a:ext cx="2166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VENUS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MARS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NEPTUNE</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26</a:t>
            </a:fld>
            <a:endParaRPr/>
          </a:p>
        </p:txBody>
      </p:sp>
      <p:sp>
        <p:nvSpPr>
          <p:cNvPr id="752" name="Google Shape;752;p54"/>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200"/>
              <a:t>Sometimes, reviewing concepts is a good idea</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5"/>
          <p:cNvSpPr txBox="1">
            <a:spLocks noGrp="1"/>
          </p:cNvSpPr>
          <p:nvPr>
            <p:ph type="title" idx="4"/>
          </p:nvPr>
        </p:nvSpPr>
        <p:spPr>
          <a:xfrm>
            <a:off x="-466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Your services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784770" y="1774935"/>
                  <a:ext cx="164706" cy="166121"/>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2663409" y="2145346"/>
                  <a:ext cx="133777" cy="125092"/>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2450476" y="1924947"/>
                  <a:ext cx="126310" cy="133738"/>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2" name="Google Shape;772;p5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27</a:t>
            </a:fld>
            <a:endParaRPr/>
          </a:p>
        </p:txBody>
      </p:sp>
      <p:sp>
        <p:nvSpPr>
          <p:cNvPr id="773" name="Google Shape;773;p55"/>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74" name="Google Shape;774;p55"/>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76" name="Google Shape;776;p55"/>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6"/>
          <p:cNvSpPr txBox="1">
            <a:spLocks noGrp="1"/>
          </p:cNvSpPr>
          <p:nvPr>
            <p:ph type="title"/>
          </p:nvPr>
        </p:nvSpPr>
        <p:spPr>
          <a:xfrm>
            <a:off x="1117200" y="603300"/>
            <a:ext cx="6909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More services</a:t>
            </a:r>
            <a:endParaRPr/>
          </a:p>
        </p:txBody>
      </p:sp>
      <p:sp>
        <p:nvSpPr>
          <p:cNvPr id="782" name="Google Shape;782;p5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28</a:t>
            </a:fld>
            <a:endParaRPr sz="1200">
              <a:solidFill>
                <a:srgbClr val="CCCCCC"/>
              </a:solidFill>
              <a:latin typeface="Arvo"/>
              <a:ea typeface="Arvo"/>
              <a:cs typeface="Arvo"/>
              <a:sym typeface="Arvo"/>
            </a:endParaRPr>
          </a:p>
        </p:txBody>
      </p:sp>
      <p:sp>
        <p:nvSpPr>
          <p:cNvPr id="783" name="Google Shape;783;p56"/>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84" name="Google Shape;784;p56"/>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86" name="Google Shape;786;p56"/>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88" name="Google Shape;788;p56"/>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400" y="172545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Desktop Software</a:t>
            </a:r>
            <a:endParaRPr/>
          </a:p>
        </p:txBody>
      </p:sp>
      <p:sp>
        <p:nvSpPr>
          <p:cNvPr id="821" name="Google Shape;821;p57"/>
          <p:cNvSpPr txBox="1">
            <a:spLocks noGrp="1"/>
          </p:cNvSpPr>
          <p:nvPr>
            <p:ph type="subTitle" idx="1"/>
          </p:nvPr>
        </p:nvSpPr>
        <p:spPr>
          <a:xfrm>
            <a:off x="5395400" y="2839950"/>
            <a:ext cx="2770200" cy="12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Yazılım</a:t>
            </a:r>
            <a:r>
              <a:rPr lang="en" dirty="0"/>
              <a:t> </a:t>
            </a:r>
            <a:r>
              <a:rPr lang="en" dirty="0" err="1"/>
              <a:t>Nasıl</a:t>
            </a:r>
            <a:r>
              <a:rPr lang="en" dirty="0"/>
              <a:t> </a:t>
            </a:r>
            <a:r>
              <a:rPr lang="en" dirty="0" err="1"/>
              <a:t>Dağıtılır</a:t>
            </a:r>
            <a:r>
              <a:rPr lang="en" dirty="0"/>
              <a:t> ?</a:t>
            </a:r>
            <a:endParaRPr dirty="0"/>
          </a:p>
        </p:txBody>
      </p:sp>
      <p:grpSp>
        <p:nvGrpSpPr>
          <p:cNvPr id="915" name="Google Shape;915;p34"/>
          <p:cNvGrpSpPr/>
          <p:nvPr/>
        </p:nvGrpSpPr>
        <p:grpSpPr>
          <a:xfrm>
            <a:off x="1795505" y="2078472"/>
            <a:ext cx="2040775" cy="2528378"/>
            <a:chOff x="1232288" y="1960313"/>
            <a:chExt cx="2040775" cy="2528378"/>
          </a:xfrm>
        </p:grpSpPr>
        <p:sp>
          <p:nvSpPr>
            <p:cNvPr id="916" name="Google Shape;916;p34"/>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800"/>
            </a:p>
          </p:txBody>
        </p:sp>
        <p:sp>
          <p:nvSpPr>
            <p:cNvPr id="917" name="Google Shape;917;p34"/>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34"/>
            <p:cNvGrpSpPr/>
            <p:nvPr/>
          </p:nvGrpSpPr>
          <p:grpSpPr>
            <a:xfrm>
              <a:off x="1479938" y="2094138"/>
              <a:ext cx="1793125" cy="1395125"/>
              <a:chOff x="1597088" y="2023550"/>
              <a:chExt cx="1793125" cy="1395125"/>
            </a:xfrm>
          </p:grpSpPr>
          <p:sp>
            <p:nvSpPr>
              <p:cNvPr id="919" name="Google Shape;919;p34"/>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2143250" y="3673163"/>
              <a:ext cx="44375" cy="263450"/>
              <a:chOff x="2260263" y="3508250"/>
              <a:chExt cx="44375" cy="263450"/>
            </a:xfrm>
          </p:grpSpPr>
          <p:sp>
            <p:nvSpPr>
              <p:cNvPr id="923" name="Google Shape;923;p34"/>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34"/>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GELİŞTİRME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28" name="Google Shape;928;p34"/>
            <p:cNvSpPr txBox="1"/>
            <p:nvPr/>
          </p:nvSpPr>
          <p:spPr>
            <a:xfrm>
              <a:off x="1232288"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Kod</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geliştirilir</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ve</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değişiklik</a:t>
              </a:r>
              <a:r>
                <a:rPr lang="en" sz="1200" dirty="0">
                  <a:solidFill>
                    <a:srgbClr val="434343"/>
                  </a:solidFill>
                  <a:latin typeface="Roboto"/>
                  <a:ea typeface="Roboto"/>
                  <a:cs typeface="Roboto"/>
                  <a:sym typeface="Roboto"/>
                </a:rPr>
                <a:t> test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29" name="Google Shape;929;p34"/>
          <p:cNvGrpSpPr/>
          <p:nvPr/>
        </p:nvGrpSpPr>
        <p:grpSpPr>
          <a:xfrm>
            <a:off x="3327642" y="1269581"/>
            <a:ext cx="2057196" cy="2553791"/>
            <a:chOff x="2764425" y="1151422"/>
            <a:chExt cx="2057196" cy="2553791"/>
          </a:xfrm>
        </p:grpSpPr>
        <p:sp>
          <p:nvSpPr>
            <p:cNvPr id="930" name="Google Shape;930;p34"/>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sz="800"/>
            </a:p>
          </p:txBody>
        </p:sp>
        <p:sp>
          <p:nvSpPr>
            <p:cNvPr id="931" name="Google Shape;931;p34"/>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4"/>
            <p:cNvGrpSpPr/>
            <p:nvPr/>
          </p:nvGrpSpPr>
          <p:grpSpPr>
            <a:xfrm flipH="1">
              <a:off x="3028521" y="2170175"/>
              <a:ext cx="1793100" cy="1395450"/>
              <a:chOff x="2679963" y="2089625"/>
              <a:chExt cx="1793100" cy="1395450"/>
            </a:xfrm>
          </p:grpSpPr>
          <p:sp>
            <p:nvSpPr>
              <p:cNvPr id="933" name="Google Shape;933;p34"/>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3675238" y="1724113"/>
              <a:ext cx="44675" cy="263450"/>
              <a:chOff x="3765213" y="1736900"/>
              <a:chExt cx="44675" cy="263450"/>
            </a:xfrm>
          </p:grpSpPr>
          <p:sp>
            <p:nvSpPr>
              <p:cNvPr id="937" name="Google Shape;937;p34"/>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4"/>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KALİTE</a:t>
              </a:r>
            </a:p>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KONTROL</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42" name="Google Shape;942;p34"/>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Güncellenmiş</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kodun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standartlara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uygunluğu</a:t>
              </a:r>
              <a:r>
                <a:rPr lang="en" sz="1200" dirty="0">
                  <a:solidFill>
                    <a:srgbClr val="434343"/>
                  </a:solidFill>
                  <a:latin typeface="Roboto"/>
                  <a:ea typeface="Roboto"/>
                  <a:cs typeface="Roboto"/>
                  <a:sym typeface="Roboto"/>
                </a:rPr>
                <a:t> </a:t>
              </a:r>
              <a:r>
                <a:rPr lang="en-GB" sz="1200" dirty="0">
                  <a:solidFill>
                    <a:srgbClr val="434343"/>
                  </a:solidFill>
                  <a:latin typeface="Roboto"/>
                  <a:ea typeface="Roboto"/>
                  <a:cs typeface="Roboto"/>
                  <a:sym typeface="Roboto"/>
                </a:rPr>
                <a:t>k</a:t>
              </a:r>
              <a:r>
                <a:rPr lang="en" sz="1200" dirty="0" err="1">
                  <a:solidFill>
                    <a:srgbClr val="434343"/>
                  </a:solidFill>
                  <a:latin typeface="Roboto"/>
                  <a:ea typeface="Roboto"/>
                  <a:cs typeface="Roboto"/>
                  <a:sym typeface="Roboto"/>
                </a:rPr>
                <a:t>ontrol</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43" name="Google Shape;943;p34"/>
          <p:cNvGrpSpPr/>
          <p:nvPr/>
        </p:nvGrpSpPr>
        <p:grpSpPr>
          <a:xfrm>
            <a:off x="4892647" y="2078472"/>
            <a:ext cx="2040749" cy="2528378"/>
            <a:chOff x="4329430" y="1960313"/>
            <a:chExt cx="2040749" cy="2528378"/>
          </a:xfrm>
        </p:grpSpPr>
        <p:sp>
          <p:nvSpPr>
            <p:cNvPr id="944" name="Google Shape;944;p34"/>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sz="800"/>
            </a:p>
          </p:txBody>
        </p:sp>
        <p:sp>
          <p:nvSpPr>
            <p:cNvPr id="945" name="Google Shape;945;p34"/>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34"/>
            <p:cNvGrpSpPr/>
            <p:nvPr/>
          </p:nvGrpSpPr>
          <p:grpSpPr>
            <a:xfrm>
              <a:off x="4577079" y="2094138"/>
              <a:ext cx="1793100" cy="1395125"/>
              <a:chOff x="4618913" y="2023550"/>
              <a:chExt cx="1793100" cy="1395125"/>
            </a:xfrm>
          </p:grpSpPr>
          <p:sp>
            <p:nvSpPr>
              <p:cNvPr id="947" name="Google Shape;947;p34"/>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4"/>
            <p:cNvGrpSpPr/>
            <p:nvPr/>
          </p:nvGrpSpPr>
          <p:grpSpPr>
            <a:xfrm>
              <a:off x="5240393" y="3673163"/>
              <a:ext cx="44375" cy="263450"/>
              <a:chOff x="5282088" y="3508250"/>
              <a:chExt cx="44375" cy="263450"/>
            </a:xfrm>
          </p:grpSpPr>
          <p:sp>
            <p:nvSpPr>
              <p:cNvPr id="951" name="Google Shape;951;p34"/>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4"/>
            <p:cNvSpPr txBox="1"/>
            <p:nvPr/>
          </p:nvSpPr>
          <p:spPr>
            <a:xfrm>
              <a:off x="4577080"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OPERASYON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56" name="Google Shape;956;p34"/>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Yazılım</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kullanıcıların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kullanımına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sunulur</a:t>
              </a:r>
              <a:endParaRPr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312361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8"/>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Mobile Web</a:t>
            </a:r>
            <a:endParaRPr/>
          </a:p>
        </p:txBody>
      </p:sp>
      <p:sp>
        <p:nvSpPr>
          <p:cNvPr id="827" name="Google Shape;827;p58"/>
          <p:cNvSpPr txBox="1">
            <a:spLocks noGrp="1"/>
          </p:cNvSpPr>
          <p:nvPr>
            <p:ph type="subTitle" idx="1"/>
          </p:nvPr>
        </p:nvSpPr>
        <p:spPr>
          <a:xfrm>
            <a:off x="1915400" y="2839950"/>
            <a:ext cx="2770200" cy="127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spcBef>
                <a:spcPts val="0"/>
              </a:spcBef>
              <a:spcAft>
                <a:spcPts val="0"/>
              </a:spcAft>
              <a:buNone/>
            </a:pP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8"/>
          <p:cNvPicPr preferRelativeResize="0"/>
          <p:nvPr/>
        </p:nvPicPr>
        <p:blipFill rotWithShape="1">
          <a:blip r:embed="rId3">
            <a:alphaModFix/>
          </a:blip>
          <a:srcRect b="13217"/>
          <a:stretch/>
        </p:blipFill>
        <p:spPr>
          <a:xfrm>
            <a:off x="5223876" y="726215"/>
            <a:ext cx="1956825" cy="34660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a:spLocks noGrp="1"/>
          </p:cNvSpPr>
          <p:nvPr>
            <p:ph type="subTitle" idx="1"/>
          </p:nvPr>
        </p:nvSpPr>
        <p:spPr>
          <a:xfrm>
            <a:off x="4696275" y="2839950"/>
            <a:ext cx="2770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74" name="Google Shape;87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GRAPHIC DESIGNER</a:t>
            </a:r>
            <a:endParaRPr sz="900" b="1">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CREATIVE</a:t>
            </a:r>
            <a:endParaRPr sz="900" b="1">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PHOTOGRAPHER</a:t>
            </a:r>
            <a:endParaRPr sz="900" b="1">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VIDEO EDITOR</a:t>
            </a:r>
            <a:endParaRPr sz="900" b="1">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5" name="Google Shape;885;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6" name="Google Shape;886;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7" name="Google Shape;887;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8" name="Google Shape;888;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1" name="Google Shape;891;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2" name="Google Shape;892;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3" name="Google Shape;893;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4" name="Google Shape;894;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5" name="Google Shape;895;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8" name="Google Shape;898;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9" name="Google Shape;899;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0" name="Google Shape;900;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1" name="Google Shape;901;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2" name="Google Shape;902;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3" name="Google Shape;903;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4" name="Google Shape;904;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6" name="Google Shape;906;p60"/>
          <p:cNvCxnSpPr/>
          <p:nvPr/>
        </p:nvCxnSpPr>
        <p:spPr>
          <a:xfrm>
            <a:off x="3580300"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7" name="Google Shape;907;p60"/>
          <p:cNvCxnSpPr/>
          <p:nvPr/>
        </p:nvCxnSpPr>
        <p:spPr>
          <a:xfrm>
            <a:off x="5340813"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8" name="Google Shape;908;p60"/>
          <p:cNvCxnSpPr/>
          <p:nvPr/>
        </p:nvCxnSpPr>
        <p:spPr>
          <a:xfrm>
            <a:off x="7138900" y="3919150"/>
            <a:ext cx="192000" cy="0"/>
          </a:xfrm>
          <a:prstGeom prst="straightConnector1">
            <a:avLst/>
          </a:prstGeom>
          <a:noFill/>
          <a:ln w="28575" cap="flat" cmpd="sng">
            <a:solidFill>
              <a:schemeClr val="accent1"/>
            </a:solidFill>
            <a:prstDash val="solid"/>
            <a:round/>
            <a:headEnd type="none" w="med" len="med"/>
            <a:tailEnd type="none" w="med" len="med"/>
          </a:ln>
        </p:spPr>
      </p:cxnSp>
      <p:sp>
        <p:nvSpPr>
          <p:cNvPr id="909" name="Google Shape;909;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
        <p:nvSpPr>
          <p:cNvPr id="910" name="Google Shape;910;p6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919" name="Google Shape;919;p61"/>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33</a:t>
            </a:fld>
            <a:endParaRPr sz="1200">
              <a:solidFill>
                <a:srgbClr val="CCCCCC"/>
              </a:solidFill>
              <a:latin typeface="Arvo"/>
              <a:ea typeface="Arvo"/>
              <a:cs typeface="Arvo"/>
              <a:sym typeface="Arvo"/>
            </a:endParaRPr>
          </a:p>
        </p:txBody>
      </p:sp>
      <p:sp>
        <p:nvSpPr>
          <p:cNvPr id="920" name="Google Shape;920;p61"/>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Credits</a:t>
            </a:r>
            <a:endParaRPr/>
          </a:p>
        </p:txBody>
      </p:sp>
      <p:sp>
        <p:nvSpPr>
          <p:cNvPr id="926" name="Google Shape;926;p62"/>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marL="0" lvl="0" indent="0" algn="l" rtl="0">
              <a:lnSpc>
                <a:spcPct val="115000"/>
              </a:lnSpc>
              <a:spcBef>
                <a:spcPts val="600"/>
              </a:spcBef>
              <a:spcAft>
                <a:spcPts val="0"/>
              </a:spcAft>
              <a:buNone/>
            </a:pPr>
            <a:r>
              <a:rPr lang="es"/>
              <a:t>Icons by </a:t>
            </a:r>
            <a:r>
              <a:rPr lang="es" u="sng">
                <a:hlinkClick r:id="rId4"/>
              </a:rPr>
              <a:t>Flaticon</a:t>
            </a:r>
            <a:endParaRPr/>
          </a:p>
          <a:p>
            <a:pPr marL="0" lvl="0" indent="0" algn="l" rtl="0">
              <a:lnSpc>
                <a:spcPct val="115000"/>
              </a:lnSpc>
              <a:spcBef>
                <a:spcPts val="600"/>
              </a:spcBef>
              <a:spcAft>
                <a:spcPts val="0"/>
              </a:spcAft>
              <a:buNone/>
            </a:pPr>
            <a:r>
              <a:rPr lang="es"/>
              <a:t>Images &amp; infographics by </a:t>
            </a:r>
            <a:r>
              <a:rPr lang="es" u="sng">
                <a:hlinkClick r:id="rId5"/>
              </a:rPr>
              <a:t>Freepik</a:t>
            </a:r>
            <a:endParaRPr/>
          </a:p>
          <a:p>
            <a:pPr marL="0" lvl="0" indent="0" algn="l" rtl="0">
              <a:lnSpc>
                <a:spcPct val="115000"/>
              </a:lnSpc>
              <a:spcBef>
                <a:spcPts val="600"/>
              </a:spcBef>
              <a:spcAft>
                <a:spcPts val="0"/>
              </a:spcAft>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Freepik</a:t>
            </a:r>
            <a:endParaRPr/>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34</a:t>
            </a:fld>
            <a:endParaRPr sz="1200">
              <a:solidFill>
                <a:srgbClr val="CCCCCC"/>
              </a:solidFill>
              <a:latin typeface="Arvo"/>
              <a:ea typeface="Arvo"/>
              <a:cs typeface="Arvo"/>
              <a:sym typeface="Arv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
        <p:cNvGrpSpPr/>
        <p:nvPr/>
      </p:nvGrpSpPr>
      <p:grpSpPr>
        <a:xfrm>
          <a:off x="0" y="0"/>
          <a:ext cx="0" cy="0"/>
          <a:chOff x="0" y="0"/>
          <a:chExt cx="0" cy="0"/>
        </a:xfrm>
      </p:grpSpPr>
      <p:sp>
        <p:nvSpPr>
          <p:cNvPr id="932" name="Google Shape;932;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34" name="Google Shape;934;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41" name="Google Shape;941;p64"/>
          <p:cNvSpPr txBox="1">
            <a:spLocks noGrp="1"/>
          </p:cNvSpPr>
          <p:nvPr>
            <p:ph type="body" idx="4294967295"/>
          </p:nvPr>
        </p:nvSpPr>
        <p:spPr>
          <a:xfrm>
            <a:off x="1068100" y="194429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ahyp="http://schemas.microsoft.com/office/drawing/2018/hyperlinkcolo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spcBef>
                <a:spcPts val="0"/>
              </a:spcBef>
              <a:spcAft>
                <a:spcPts val="0"/>
              </a:spcAft>
              <a:buNone/>
            </a:pP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
        <p:cNvGrpSpPr/>
        <p:nvPr/>
      </p:nvGrpSpPr>
      <p:grpSpPr>
        <a:xfrm>
          <a:off x="0" y="0"/>
          <a:ext cx="0" cy="0"/>
          <a:chOff x="0" y="0"/>
          <a:chExt cx="0" cy="0"/>
        </a:xfrm>
      </p:grpSpPr>
      <p:sp>
        <p:nvSpPr>
          <p:cNvPr id="955" name="Google Shape;955;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2" name="Google Shape;1322;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0" name="Google Shape;1380;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0" name="Google Shape;1400;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8" name="Google Shape;1458;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5" name="Google Shape;1505;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7" name="Google Shape;1517;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2" name="Google Shape;1542;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2" name="Google Shape;1552;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8" name="Google Shape;1558;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77" name="Google Shape;3577;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0" name="Google Shape;3580;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Continuous Integration (</a:t>
            </a:r>
            <a:r>
              <a:rPr lang="en" dirty="0" err="1"/>
              <a:t>Sürekli</a:t>
            </a:r>
            <a:r>
              <a:rPr lang="en" dirty="0"/>
              <a:t> </a:t>
            </a:r>
            <a:r>
              <a:rPr lang="en" dirty="0" err="1"/>
              <a:t>Entegrasyon</a:t>
            </a:r>
            <a:r>
              <a:rPr lang="en" dirty="0"/>
              <a:t>)</a:t>
            </a:r>
            <a:endParaRPr dirty="0"/>
          </a:p>
        </p:txBody>
      </p:sp>
      <p:cxnSp>
        <p:nvCxnSpPr>
          <p:cNvPr id="1219" name="Google Shape;1219;p40"/>
          <p:cNvCxnSpPr>
            <a:stCxn id="1220" idx="0"/>
          </p:cNvCxnSpPr>
          <p:nvPr/>
        </p:nvCxnSpPr>
        <p:spPr>
          <a:xfrm rot="5400000" flipH="1">
            <a:off x="826975" y="888813"/>
            <a:ext cx="626100" cy="2455500"/>
          </a:xfrm>
          <a:prstGeom prst="bentConnector2">
            <a:avLst/>
          </a:prstGeom>
          <a:noFill/>
          <a:ln w="19050" cap="flat" cmpd="sng">
            <a:solidFill>
              <a:schemeClr val="accent3"/>
            </a:solidFill>
            <a:prstDash val="solid"/>
            <a:round/>
            <a:headEnd type="triangle" w="med" len="med"/>
            <a:tailEnd type="none" w="med" len="med"/>
          </a:ln>
        </p:spPr>
      </p:cxnSp>
      <p:grpSp>
        <p:nvGrpSpPr>
          <p:cNvPr id="1221" name="Google Shape;1221;p40"/>
          <p:cNvGrpSpPr/>
          <p:nvPr/>
        </p:nvGrpSpPr>
        <p:grpSpPr>
          <a:xfrm>
            <a:off x="1532425" y="2429613"/>
            <a:ext cx="3026400" cy="1668600"/>
            <a:chOff x="1532425" y="2429613"/>
            <a:chExt cx="3026400" cy="1668600"/>
          </a:xfrm>
        </p:grpSpPr>
        <p:sp>
          <p:nvSpPr>
            <p:cNvPr id="1220" name="Google Shape;1220;p40"/>
            <p:cNvSpPr/>
            <p:nvPr/>
          </p:nvSpPr>
          <p:spPr>
            <a:xfrm>
              <a:off x="1532425" y="2429613"/>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40"/>
            <p:cNvCxnSpPr>
              <a:stCxn id="1220" idx="1"/>
              <a:endCxn id="1223" idx="2"/>
            </p:cNvCxnSpPr>
            <p:nvPr/>
          </p:nvCxnSpPr>
          <p:spPr>
            <a:xfrm>
              <a:off x="1532425" y="3263913"/>
              <a:ext cx="3026400" cy="324000"/>
            </a:xfrm>
            <a:prstGeom prst="bentConnector4">
              <a:avLst>
                <a:gd name="adj1" fmla="val -7868"/>
                <a:gd name="adj2" fmla="val 330995"/>
              </a:avLst>
            </a:prstGeom>
            <a:noFill/>
            <a:ln w="19050" cap="flat" cmpd="sng">
              <a:solidFill>
                <a:schemeClr val="accent1"/>
              </a:solidFill>
              <a:prstDash val="solid"/>
              <a:round/>
              <a:headEnd type="none" w="med" len="med"/>
              <a:tailEnd type="triangle" w="med" len="med"/>
            </a:ln>
          </p:spPr>
        </p:cxnSp>
        <p:sp>
          <p:nvSpPr>
            <p:cNvPr id="1224" name="Google Shape;1224;p40"/>
            <p:cNvSpPr txBox="1"/>
            <p:nvPr/>
          </p:nvSpPr>
          <p:spPr>
            <a:xfrm>
              <a:off x="1674625" y="2760877"/>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GELİŞTİRME</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25" name="Google Shape;1225;p40"/>
            <p:cNvSpPr txBox="1"/>
            <p:nvPr/>
          </p:nvSpPr>
          <p:spPr>
            <a:xfrm>
              <a:off x="1696225" y="3140863"/>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versiyon</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kontrol</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sistemine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gönderilir</a:t>
              </a:r>
              <a:endParaRPr sz="1200" dirty="0">
                <a:solidFill>
                  <a:srgbClr val="FFFFFF"/>
                </a:solidFill>
                <a:latin typeface="Roboto"/>
                <a:ea typeface="Roboto"/>
                <a:cs typeface="Roboto"/>
                <a:sym typeface="Roboto"/>
              </a:endParaRPr>
            </a:p>
          </p:txBody>
        </p:sp>
      </p:grpSp>
      <p:grpSp>
        <p:nvGrpSpPr>
          <p:cNvPr id="1226" name="Google Shape;1226;p40"/>
          <p:cNvGrpSpPr/>
          <p:nvPr/>
        </p:nvGrpSpPr>
        <p:grpSpPr>
          <a:xfrm>
            <a:off x="3723551" y="1410388"/>
            <a:ext cx="3026400" cy="2177400"/>
            <a:chOff x="3723551" y="1410388"/>
            <a:chExt cx="3026400" cy="2177400"/>
          </a:xfrm>
        </p:grpSpPr>
        <p:sp>
          <p:nvSpPr>
            <p:cNvPr id="1223" name="Google Shape;1223;p40"/>
            <p:cNvSpPr/>
            <p:nvPr/>
          </p:nvSpPr>
          <p:spPr>
            <a:xfrm>
              <a:off x="3723551" y="1919188"/>
              <a:ext cx="1670700" cy="1668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7" name="Google Shape;1227;p40"/>
            <p:cNvCxnSpPr>
              <a:stCxn id="1223" idx="1"/>
              <a:endCxn id="1228" idx="0"/>
            </p:cNvCxnSpPr>
            <p:nvPr/>
          </p:nvCxnSpPr>
          <p:spPr>
            <a:xfrm rot="10800000" flipH="1">
              <a:off x="3723551" y="1410388"/>
              <a:ext cx="3026400" cy="1343100"/>
            </a:xfrm>
            <a:prstGeom prst="bentConnector4">
              <a:avLst>
                <a:gd name="adj1" fmla="val -7868"/>
                <a:gd name="adj2" fmla="val 117730"/>
              </a:avLst>
            </a:prstGeom>
            <a:noFill/>
            <a:ln w="19050" cap="flat" cmpd="sng">
              <a:solidFill>
                <a:schemeClr val="accent5"/>
              </a:solidFill>
              <a:prstDash val="solid"/>
              <a:round/>
              <a:headEnd type="none" w="med" len="med"/>
              <a:tailEnd type="triangle" w="med" len="med"/>
            </a:ln>
          </p:spPr>
        </p:cxnSp>
        <p:sp>
          <p:nvSpPr>
            <p:cNvPr id="1229" name="Google Shape;1229;p40"/>
            <p:cNvSpPr txBox="1"/>
            <p:nvPr/>
          </p:nvSpPr>
          <p:spPr>
            <a:xfrm>
              <a:off x="3865750" y="2250452"/>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DERLEME </a:t>
              </a:r>
              <a:r>
                <a:rPr lang="en" sz="1600" dirty="0" err="1">
                  <a:solidFill>
                    <a:srgbClr val="FFFFFF"/>
                  </a:solidFill>
                  <a:latin typeface="Fira Sans Extra Condensed Medium"/>
                  <a:ea typeface="Fira Sans Extra Condensed Medium"/>
                  <a:cs typeface="Fira Sans Extra Condensed Medium"/>
                  <a:sym typeface="Fira Sans Extra Condensed Medium"/>
                </a:rPr>
                <a:t>ve</a:t>
              </a:r>
              <a:r>
                <a:rPr lang="en" sz="1600" dirty="0">
                  <a:solidFill>
                    <a:srgbClr val="FFFFFF"/>
                  </a:solidFill>
                  <a:latin typeface="Fira Sans Extra Condensed Medium"/>
                  <a:ea typeface="Fira Sans Extra Condensed Medium"/>
                  <a:cs typeface="Fira Sans Extra Condensed Medium"/>
                  <a:sym typeface="Fira Sans Extra Condensed Medium"/>
                </a:rPr>
                <a:t> TEST</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0" name="Google Shape;1230;p40"/>
            <p:cNvSpPr txBox="1"/>
            <p:nvPr/>
          </p:nvSpPr>
          <p:spPr>
            <a:xfrm>
              <a:off x="3887350" y="26304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Kod</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derlenir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çalıştırılır</a:t>
              </a:r>
              <a:endParaRPr sz="1200" dirty="0">
                <a:solidFill>
                  <a:srgbClr val="FFFFFF"/>
                </a:solidFill>
                <a:latin typeface="Roboto"/>
                <a:ea typeface="Roboto"/>
                <a:cs typeface="Roboto"/>
                <a:sym typeface="Roboto"/>
              </a:endParaRPr>
            </a:p>
          </p:txBody>
        </p:sp>
      </p:grpSp>
      <p:grpSp>
        <p:nvGrpSpPr>
          <p:cNvPr id="1231" name="Google Shape;1231;p40"/>
          <p:cNvGrpSpPr/>
          <p:nvPr/>
        </p:nvGrpSpPr>
        <p:grpSpPr>
          <a:xfrm>
            <a:off x="5914678" y="1410388"/>
            <a:ext cx="3487050" cy="2925000"/>
            <a:chOff x="5914678" y="1410388"/>
            <a:chExt cx="3487050" cy="2925000"/>
          </a:xfrm>
        </p:grpSpPr>
        <p:sp>
          <p:nvSpPr>
            <p:cNvPr id="1228" name="Google Shape;1228;p40"/>
            <p:cNvSpPr/>
            <p:nvPr/>
          </p:nvSpPr>
          <p:spPr>
            <a:xfrm>
              <a:off x="5914678" y="1410388"/>
              <a:ext cx="1670700" cy="166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32" name="Google Shape;1232;p40"/>
            <p:cNvCxnSpPr>
              <a:stCxn id="1228" idx="2"/>
            </p:cNvCxnSpPr>
            <p:nvPr/>
          </p:nvCxnSpPr>
          <p:spPr>
            <a:xfrm rot="16200000" flipH="1">
              <a:off x="7447678" y="2381338"/>
              <a:ext cx="1256400" cy="2651700"/>
            </a:xfrm>
            <a:prstGeom prst="bentConnector2">
              <a:avLst/>
            </a:prstGeom>
            <a:noFill/>
            <a:ln w="19050" cap="flat" cmpd="sng">
              <a:solidFill>
                <a:schemeClr val="accent6"/>
              </a:solidFill>
              <a:prstDash val="solid"/>
              <a:round/>
              <a:headEnd type="none" w="med" len="med"/>
              <a:tailEnd type="none" w="med" len="med"/>
            </a:ln>
          </p:spPr>
        </p:cxnSp>
        <p:sp>
          <p:nvSpPr>
            <p:cNvPr id="1233" name="Google Shape;1233;p40"/>
            <p:cNvSpPr txBox="1"/>
            <p:nvPr/>
          </p:nvSpPr>
          <p:spPr>
            <a:xfrm>
              <a:off x="6056801" y="1722688"/>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ENTEGRASYON</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4" name="Google Shape;1234;p40"/>
            <p:cNvSpPr txBox="1"/>
            <p:nvPr/>
          </p:nvSpPr>
          <p:spPr>
            <a:xfrm>
              <a:off x="6080700" y="21216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başarılı</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olursa</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entegre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edilir</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65209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2" name="Google Shape;41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8" name="Google Shape;41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1" name="Google Shape;41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4" name="Google Shape;41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6" name="Google Shape;41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9" name="Google Shape;41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45" name="Google Shape;41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4" name="Google Shape;41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1" name="Google Shape;41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65" name="Google Shape;41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184" name="Google Shape;4184;p68"/>
            <p:cNvCxnSpPr>
              <a:stCxn id="4183" idx="0"/>
              <a:endCxn id="41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8" name="Google Shape;4188;p68"/>
            <p:cNvCxnSpPr>
              <a:stCxn id="4187" idx="0"/>
              <a:endCxn id="4189"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189" name="Google Shape;41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4" name="Google Shape;4264;p68"/>
            <p:cNvCxnSpPr>
              <a:stCxn id="4261" idx="6"/>
              <a:endCxn id="4262"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5" name="Google Shape;4265;p68"/>
            <p:cNvCxnSpPr>
              <a:stCxn id="4262" idx="4"/>
              <a:endCxn id="42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67" name="Google Shape;4267;p68"/>
            <p:cNvCxnSpPr>
              <a:stCxn id="4266" idx="6"/>
              <a:endCxn id="4263"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8" name="Google Shape;4268;p68"/>
            <p:cNvCxnSpPr>
              <a:stCxn id="4263" idx="4"/>
              <a:endCxn id="42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1" name="Google Shape;4271;p68"/>
            <p:cNvCxnSpPr>
              <a:endCxn id="42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0" name="Google Shape;42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1" name="Google Shape;42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2" name="Google Shape;42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3" name="Google Shape;42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4" name="Google Shape;42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86" name="Google Shape;42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4" name="Google Shape;42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5" name="Google Shape;42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6" name="Google Shape;42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7" name="Google Shape;42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8" name="Google Shape;42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9" name="Google Shape;42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0" name="Google Shape;4300;p68"/>
            <p:cNvCxnSpPr>
              <a:stCxn id="4293" idx="2"/>
              <a:endCxn id="4294"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1" name="Google Shape;4301;p68"/>
            <p:cNvCxnSpPr>
              <a:stCxn id="4295" idx="0"/>
              <a:endCxn id="4293"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2" name="Google Shape;4302;p68"/>
            <p:cNvCxnSpPr>
              <a:stCxn id="4295" idx="2"/>
              <a:endCxn id="4297"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3" name="Google Shape;4303;p68"/>
            <p:cNvCxnSpPr>
              <a:stCxn id="4296" idx="0"/>
              <a:endCxn id="4295"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4" name="Google Shape;4304;p68"/>
            <p:cNvCxnSpPr>
              <a:stCxn id="4294" idx="2"/>
              <a:endCxn id="4299"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5" name="Google Shape;4305;p68"/>
            <p:cNvCxnSpPr>
              <a:stCxn id="4298" idx="0"/>
              <a:endCxn id="4294"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1" name="Google Shape;43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4" name="Google Shape;43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7" name="Google Shape;43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0" name="Google Shape;43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7" name="Google Shape;44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18" name="Google Shape;45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3" name="Google Shape;45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4" name="Google Shape;45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5" name="Google Shape;45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6" name="Google Shape;45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7" name="Google Shape;45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4" name="Google Shape;4544;p69"/>
          <p:cNvGraphicFramePr/>
          <p:nvPr/>
        </p:nvGraphicFramePr>
        <p:xfrm>
          <a:off x="5949675" y="2323100"/>
          <a:ext cx="2491300" cy="8686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7" name="Google Shape;45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8" name="Google Shape;45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49" name="Google Shape;4549;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96" name="Google Shape;4596;p69"/>
          <p:cNvGraphicFramePr/>
          <p:nvPr/>
        </p:nvGraphicFramePr>
        <p:xfrm>
          <a:off x="5949700" y="1188950"/>
          <a:ext cx="2491300" cy="976425"/>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97" name="Google Shape;4597;p69"/>
          <p:cNvGraphicFramePr/>
          <p:nvPr/>
        </p:nvGraphicFramePr>
        <p:xfrm>
          <a:off x="3356413" y="2323100"/>
          <a:ext cx="2363400" cy="868575"/>
        </p:xfrm>
        <a:graphic>
          <a:graphicData uri="http://schemas.openxmlformats.org/drawingml/2006/table">
            <a:tbl>
              <a:tblPr>
                <a:noFill/>
                <a:tableStyleId>{A6F1D111-DF81-4919-B196-2355C11C0685}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0" name="Google Shape;4640;p69"/>
          <p:cNvGraphicFramePr/>
          <p:nvPr/>
        </p:nvGraphicFramePr>
        <p:xfrm>
          <a:off x="724925" y="2323100"/>
          <a:ext cx="2403600" cy="881400"/>
        </p:xfrm>
        <a:graphic>
          <a:graphicData uri="http://schemas.openxmlformats.org/drawingml/2006/table">
            <a:tbl>
              <a:tblPr>
                <a:noFill/>
                <a:tableStyleId>{A6F1D111-DF81-4919-B196-2355C11C0685}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7" name="Google Shape;46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8" name="Google Shape;46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0" name="Google Shape;46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77" name="Google Shape;48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0" name="Google Shape;48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3" name="Google Shape;48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6" name="Google Shape;48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0" name="Google Shape;49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1" name="Google Shape;49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2" name="Google Shape;49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3" name="Google Shape;49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4" name="Google Shape;49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26" name="Google Shape;4926;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70"/>
              <p:cNvCxnSpPr>
                <a:stCxn id="49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0" name="Google Shape;4990;p70"/>
              <p:cNvCxnSpPr>
                <a:stCxn id="49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1" name="Google Shape;4991;p70"/>
              <p:cNvCxnSpPr>
                <a:stCxn id="49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2" name="Google Shape;4992;p70"/>
              <p:cNvCxnSpPr>
                <a:stCxn id="49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3" name="Google Shape;4993;p70"/>
              <p:cNvCxnSpPr>
                <a:stCxn id="49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3" name="Google Shape;50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6" name="Google Shape;52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9" name="Google Shape;52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0" name="Google Shape;53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3" name="Google Shape;53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9" name="Google Shape;53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38" name="Google Shape;53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3" name="Google Shape;54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4" name="Google Shape;54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15" name="Google Shape;54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16" name="Google Shape;54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3" name="Google Shape;54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5" name="Google Shape;5525;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7" name="Google Shape;5537;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9" name="Google Shape;563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2" name="Google Shape;5672;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5" name="Google Shape;571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0" name="Google Shape;573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0" name="Google Shape;584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4"/>
        <p:cNvGrpSpPr/>
        <p:nvPr/>
      </p:nvGrpSpPr>
      <p:grpSpPr>
        <a:xfrm>
          <a:off x="0" y="0"/>
          <a:ext cx="0" cy="0"/>
          <a:chOff x="0" y="0"/>
          <a:chExt cx="0" cy="0"/>
        </a:xfrm>
      </p:grpSpPr>
      <p:sp>
        <p:nvSpPr>
          <p:cNvPr id="5885" name="Google Shape;5885;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9" name="Google Shape;6079;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3" name="Google Shape;6583;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5"/>
        <p:cNvGrpSpPr/>
        <p:nvPr/>
      </p:nvGrpSpPr>
      <p:grpSpPr>
        <a:xfrm>
          <a:off x="0" y="0"/>
          <a:ext cx="0" cy="0"/>
          <a:chOff x="0" y="0"/>
          <a:chExt cx="0" cy="0"/>
        </a:xfrm>
      </p:grpSpPr>
      <p:sp>
        <p:nvSpPr>
          <p:cNvPr id="6756" name="Google Shape;675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5"/>
        <p:cNvGrpSpPr/>
        <p:nvPr/>
      </p:nvGrpSpPr>
      <p:grpSpPr>
        <a:xfrm>
          <a:off x="0" y="0"/>
          <a:ext cx="0" cy="0"/>
          <a:chOff x="0" y="0"/>
          <a:chExt cx="0" cy="0"/>
        </a:xfrm>
      </p:grpSpPr>
      <p:sp>
        <p:nvSpPr>
          <p:cNvPr id="7376" name="Google Shape;7376;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9"/>
        <p:cNvGrpSpPr/>
        <p:nvPr/>
      </p:nvGrpSpPr>
      <p:grpSpPr>
        <a:xfrm>
          <a:off x="0" y="0"/>
          <a:ext cx="0" cy="0"/>
          <a:chOff x="0" y="0"/>
          <a:chExt cx="0" cy="0"/>
        </a:xfrm>
      </p:grpSpPr>
      <p:sp>
        <p:nvSpPr>
          <p:cNvPr id="7970" name="Google Shape;7970;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6" name="Google Shape;8286;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Faydaları</a:t>
            </a:r>
            <a:endParaRPr sz="2400" dirty="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HATALARIN ÖNÜNE GEÇME</a:t>
            </a:r>
            <a:endParaRPr dirty="0"/>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Hatalan önceden tepit edilir ve düzeltilir</a:t>
            </a:r>
            <a:endParaRPr dirty="0"/>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SÜREKLİ GELİŞTİRME</a:t>
            </a:r>
            <a:endParaRPr dirty="0"/>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Yazılım sürekli olarak geliştirilir ve iyileştirilir</a:t>
            </a:r>
            <a:endParaRPr dirty="0"/>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KALİTE KONTROL</a:t>
            </a:r>
            <a:endParaRPr dirty="0"/>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Kalite kontrol adımları otomatize edilir ve ürünün standartlara uyguluğu garanti edilir</a:t>
            </a:r>
            <a:endParaRPr dirty="0"/>
          </a:p>
        </p:txBody>
      </p:sp>
    </p:spTree>
    <p:extLst>
      <p:ext uri="{BB962C8B-B14F-4D97-AF65-F5344CB8AC3E}">
        <p14:creationId xmlns:p14="http://schemas.microsoft.com/office/powerpoint/2010/main" val="1319307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0"/>
        <p:cNvGrpSpPr/>
        <p:nvPr/>
      </p:nvGrpSpPr>
      <p:grpSpPr>
        <a:xfrm>
          <a:off x="0" y="0"/>
          <a:ext cx="0" cy="0"/>
          <a:chOff x="0" y="0"/>
          <a:chExt cx="0" cy="0"/>
        </a:xfrm>
      </p:grpSpPr>
      <p:sp>
        <p:nvSpPr>
          <p:cNvPr id="8291" name="Google Shape;829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8" name="Google Shape;8588;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a:t>W</a:t>
            </a:r>
            <a:r>
              <a:rPr lang="es" sz="6000"/>
              <a:t>hoa</a:t>
            </a:r>
            <a:r>
              <a:rPr lang="es" sz="6000" b="1"/>
              <a:t>!</a:t>
            </a:r>
            <a:endParaRPr sz="6000" b="1"/>
          </a:p>
        </p:txBody>
      </p:sp>
      <p:sp>
        <p:nvSpPr>
          <p:cNvPr id="215" name="Google Shape;215;p34"/>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cxnSp>
        <p:nvCxnSpPr>
          <p:cNvPr id="217" name="Google Shape;217;p34"/>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8" name="Google Shape;218;p34"/>
          <p:cNvPicPr preferRelativeResize="0"/>
          <p:nvPr/>
        </p:nvPicPr>
        <p:blipFill rotWithShape="1">
          <a:blip r:embed="rId3">
            <a:alphaModFix/>
          </a:blip>
          <a:srcRect l="20146" t="7080" r="22553" b="3410"/>
          <a:stretch/>
        </p:blipFill>
        <p:spPr>
          <a:xfrm>
            <a:off x="4914750" y="522225"/>
            <a:ext cx="3674500" cy="382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İçerik</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About us</a:t>
            </a:r>
            <a:endParaRPr dirty="0"/>
          </a:p>
        </p:txBody>
      </p:sp>
      <p:sp>
        <p:nvSpPr>
          <p:cNvPr id="202" name="Google Shape;202;p3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Creative info</a:t>
            </a:r>
            <a:endParaRPr dirty="0"/>
          </a:p>
        </p:txBody>
      </p:sp>
      <p:sp>
        <p:nvSpPr>
          <p:cNvPr id="204" name="Google Shape;204;p3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is the subtitle that makes it comprehensible</a:t>
            </a:r>
            <a:endParaRPr dirty="0"/>
          </a:p>
        </p:txBody>
      </p:sp>
      <p:sp>
        <p:nvSpPr>
          <p:cNvPr id="205" name="Google Shape;205;p3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a:t>“This is a</a:t>
            </a:r>
            <a:r>
              <a:rPr lang="es" sz="2700" b="1" i="0"/>
              <a:t> </a:t>
            </a:r>
            <a:r>
              <a:rPr lang="es" sz="2700" b="1" i="0" u="sng"/>
              <a:t>quote</a:t>
            </a:r>
            <a:r>
              <a:rPr lang="es" sz="2700" b="1" i="0"/>
              <a:t>. Words full of wisdom that someone important said and can make the reader get inspired.”</a:t>
            </a:r>
            <a:endParaRPr sz="2700" b="1" i="0"/>
          </a:p>
          <a:p>
            <a:pPr marL="0" lvl="0" indent="0" algn="l" rtl="0">
              <a:spcBef>
                <a:spcPts val="0"/>
              </a:spcBef>
              <a:spcAft>
                <a:spcPts val="0"/>
              </a:spcAft>
              <a:buNone/>
            </a:pPr>
            <a:endParaRPr sz="2700" i="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8</a:t>
            </a:fld>
            <a:endParaRPr/>
          </a:p>
        </p:txBody>
      </p:sp>
      <p:sp>
        <p:nvSpPr>
          <p:cNvPr id="232" name="Google Shape;232;p36"/>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—Someone famous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t>1. This is a great headline</a:t>
            </a:r>
            <a:endParaRPr/>
          </a:p>
        </p:txBody>
      </p:sp>
      <p:sp>
        <p:nvSpPr>
          <p:cNvPr id="238" name="Google Shape;238;p37"/>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this is the subtitle that makes it comprehensible</a:t>
            </a:r>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1937</Words>
  <Application>Microsoft Macintosh PowerPoint</Application>
  <PresentationFormat>On-screen Show (16:9)</PresentationFormat>
  <Paragraphs>282</Paragraphs>
  <Slides>51</Slides>
  <Notes>51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51</vt:i4>
      </vt:variant>
    </vt:vector>
  </HeadingPairs>
  <TitlesOfParts>
    <vt:vector size="68" baseType="lpstr">
      <vt:lpstr>Quicksand Light</vt:lpstr>
      <vt:lpstr>Roboto Medium</vt:lpstr>
      <vt:lpstr>Ubuntu Medium</vt:lpstr>
      <vt:lpstr>Proxima Nova Semibold</vt:lpstr>
      <vt:lpstr>Roboto</vt:lpstr>
      <vt:lpstr>Amatic SC</vt:lpstr>
      <vt:lpstr>Calibri</vt:lpstr>
      <vt:lpstr>Fira Sans Extra Condensed Medium</vt:lpstr>
      <vt:lpstr>Ubuntu</vt:lpstr>
      <vt:lpstr>Arvo</vt:lpstr>
      <vt:lpstr>Arial</vt:lpstr>
      <vt:lpstr>Ubuntu Light</vt:lpstr>
      <vt:lpstr>Bodoni</vt:lpstr>
      <vt:lpstr>Proxima Nova</vt:lpstr>
      <vt:lpstr>Minimal Charm</vt:lpstr>
      <vt:lpstr>SlidesGo Final Pages</vt:lpstr>
      <vt:lpstr>Slidesgo Final Pages</vt:lpstr>
      <vt:lpstr>CI/CD NEDİR?</vt:lpstr>
      <vt:lpstr>PowerPoint Presentation</vt:lpstr>
      <vt:lpstr>Yazılım Nasıl Dağıtılır ?</vt:lpstr>
      <vt:lpstr>Continuous Integration (Sürekli Entegrasyon)</vt:lpstr>
      <vt:lpstr>Faydaları</vt:lpstr>
      <vt:lpstr>Whoa!</vt:lpstr>
      <vt:lpstr>İçerik</vt:lpstr>
      <vt:lpstr>PowerPoint Presentation</vt:lpstr>
      <vt:lpstr>1. This is a great headline</vt:lpstr>
      <vt:lpstr>The slide title goes here!</vt:lpstr>
      <vt:lpstr>Maybe you need to divide the content</vt:lpstr>
      <vt:lpstr>Maybe you need to divide the content</vt:lpstr>
      <vt:lpstr>You could use three columns, why not?</vt:lpstr>
      <vt:lpstr>A picture always reinforces the concept</vt:lpstr>
      <vt:lpstr>A picture is worth a thousand words</vt:lpstr>
      <vt:lpstr>And here too!</vt:lpstr>
      <vt:lpstr>Awesome words</vt:lpstr>
      <vt:lpstr>Infographics make your idea understandable…</vt:lpstr>
      <vt:lpstr>If you want to modify this graph, click on it, follow the link, change the data and replace it</vt:lpstr>
      <vt:lpstr>… and the same goes for tables</vt:lpstr>
      <vt:lpstr>This is a map</vt:lpstr>
      <vt:lpstr>A timeline always works fine</vt:lpstr>
      <vt:lpstr>4,498,300,000</vt:lpstr>
      <vt:lpstr>333,000.00</vt:lpstr>
      <vt:lpstr>Sometimes, reviewing concepts is a good idea</vt:lpstr>
      <vt:lpstr>Sometimes, reviewing concepts is a good idea</vt:lpstr>
      <vt:lpstr>Your services</vt:lpstr>
      <vt:lpstr>More services</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NEDİR?</dc:title>
  <cp:lastModifiedBy>Celayir, Muratcan</cp:lastModifiedBy>
  <cp:revision>9</cp:revision>
  <dcterms:modified xsi:type="dcterms:W3CDTF">2020-11-03T00:44:58Z</dcterms:modified>
</cp:coreProperties>
</file>